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9D4341-7F35-4720-8E36-D4F326770C77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48D71E-3895-44C7-8ACA-0520F6742DBB}" v="10" dt="2025-09-08T09:26:04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3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0.png"/><Relationship Id="rId5" Type="http://schemas.openxmlformats.org/officeDocument/2006/relationships/image" Target="../media/image50.png"/><Relationship Id="rId10" Type="http://schemas.openxmlformats.org/officeDocument/2006/relationships/image" Target="../media/image25.png"/><Relationship Id="rId4" Type="http://schemas.openxmlformats.org/officeDocument/2006/relationships/image" Target="../media/image49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26.png"/><Relationship Id="rId5" Type="http://schemas.openxmlformats.org/officeDocument/2006/relationships/image" Target="../media/image52.png"/><Relationship Id="rId10" Type="http://schemas.openxmlformats.org/officeDocument/2006/relationships/image" Target="../media/image25.png"/><Relationship Id="rId4" Type="http://schemas.openxmlformats.org/officeDocument/2006/relationships/image" Target="../media/image56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9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96"/>
            <a:ext cx="9286875" cy="525065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8807" y="936798"/>
            <a:ext cx="6883951" cy="103874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37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BRAIN-COMPUTER INTERFACE SYSTEMS AND APPLICATIONS</a:t>
            </a:r>
            <a:endParaRPr lang="en-US" sz="3375" dirty="0"/>
          </a:p>
        </p:txBody>
      </p:sp>
      <p:sp>
        <p:nvSpPr>
          <p:cNvPr id="6" name="Text 1"/>
          <p:cNvSpPr/>
          <p:nvPr/>
        </p:nvSpPr>
        <p:spPr>
          <a:xfrm>
            <a:off x="915697" y="1917203"/>
            <a:ext cx="731257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Study on Real-Time Device Control, Remote Typing, and Neuro-Gaming</a:t>
            </a:r>
            <a:endParaRPr lang="en-US" sz="1688" dirty="0"/>
          </a:p>
        </p:txBody>
      </p:sp>
      <p:sp>
        <p:nvSpPr>
          <p:cNvPr id="8" name="Text 2"/>
          <p:cNvSpPr/>
          <p:nvPr/>
        </p:nvSpPr>
        <p:spPr>
          <a:xfrm>
            <a:off x="3877902" y="4375257"/>
            <a:ext cx="138820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NEURAL ADMINS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2194750" y="4688086"/>
            <a:ext cx="47544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Tamilnadu Government Polytechnic College (Autonomous), Madurai-11</a:t>
            </a:r>
            <a:endParaRPr lang="en-US" sz="1046" dirty="0"/>
          </a:p>
        </p:txBody>
      </p:sp>
      <p:sp>
        <p:nvSpPr>
          <p:cNvPr id="10" name="Text 4"/>
          <p:cNvSpPr/>
          <p:nvPr/>
        </p:nvSpPr>
        <p:spPr>
          <a:xfrm>
            <a:off x="3293911" y="4902398"/>
            <a:ext cx="25561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Department of Computer Engineering</a:t>
            </a:r>
            <a:endParaRPr lang="en-US" sz="1046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5901AA-4AE7-30E5-BD73-6C6E3F44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448" y="2410479"/>
            <a:ext cx="4393451" cy="16223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5" y="142875"/>
            <a:ext cx="571500" cy="4286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42875" y="7143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</a:t>
            </a:r>
            <a:endParaRPr lang="en-US" sz="2025" dirty="0"/>
          </a:p>
        </p:txBody>
      </p:sp>
      <p:sp>
        <p:nvSpPr>
          <p:cNvPr id="6" name="Text 1"/>
          <p:cNvSpPr/>
          <p:nvPr/>
        </p:nvSpPr>
        <p:spPr>
          <a:xfrm>
            <a:off x="142875" y="1243013"/>
            <a:ext cx="432196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This research showcases the capability of non-invasive BCI systems using low-cost hardware to perform high-level control operations. </a:t>
            </a:r>
            <a:endParaRPr lang="en-US" sz="1046" dirty="0"/>
          </a:p>
        </p:txBody>
      </p:sp>
      <p:sp>
        <p:nvSpPr>
          <p:cNvPr id="7" name="Text 2"/>
          <p:cNvSpPr/>
          <p:nvPr/>
        </p:nvSpPr>
        <p:spPr>
          <a:xfrm>
            <a:off x="142875" y="1950244"/>
            <a:ext cx="432196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converting neural signals into actionable commands, our system opens new paths in neuro-gaming, assistive technology, and IoT control. </a:t>
            </a:r>
            <a:endParaRPr lang="en-US" sz="1046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2736056"/>
            <a:ext cx="192881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07194" y="2693194"/>
            <a:ext cx="15639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Achievements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" y="3071813"/>
            <a:ext cx="114300" cy="1143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28613" y="3021806"/>
            <a:ext cx="413623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Successfully implemented a complete BCI system using affordable components</a:t>
            </a:r>
            <a:endParaRPr lang="en-US" sz="942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" y="3529013"/>
            <a:ext cx="114300" cy="1143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28613" y="3479006"/>
            <a:ext cx="413623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Demonstrated practical applications in assistive technology and gaming</a:t>
            </a:r>
            <a:endParaRPr lang="en-US" sz="942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" y="3986213"/>
            <a:ext cx="114300" cy="11430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328613" y="3936206"/>
            <a:ext cx="413623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Created an open-source framework for further development and expansion</a:t>
            </a:r>
            <a:endParaRPr lang="en-US" sz="942" dirty="0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4ABCC0ED-24DF-6AB0-104B-85EF87E85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947" y="-4478"/>
            <a:ext cx="951053" cy="837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301752" y="1168003"/>
            <a:ext cx="2540468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37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 YOU</a:t>
            </a:r>
            <a:endParaRPr lang="en-US" sz="3375" dirty="0"/>
          </a:p>
        </p:txBody>
      </p:sp>
      <p:sp>
        <p:nvSpPr>
          <p:cNvPr id="6" name="Text 1"/>
          <p:cNvSpPr/>
          <p:nvPr/>
        </p:nvSpPr>
        <p:spPr>
          <a:xfrm>
            <a:off x="3954094" y="2096691"/>
            <a:ext cx="123581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8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</a:t>
            </a:r>
            <a:endParaRPr lang="en-US" sz="1688" dirty="0"/>
          </a:p>
        </p:txBody>
      </p:sp>
      <p:sp>
        <p:nvSpPr>
          <p:cNvPr id="7" name="Text 2"/>
          <p:cNvSpPr/>
          <p:nvPr/>
        </p:nvSpPr>
        <p:spPr>
          <a:xfrm flipH="1">
            <a:off x="3826411" y="2725340"/>
            <a:ext cx="1512245" cy="6715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3991599" y="2575031"/>
            <a:ext cx="120065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/>
              <a:t>NEURAL ADMINS</a:t>
            </a:r>
          </a:p>
        </p:txBody>
      </p:sp>
      <p:sp>
        <p:nvSpPr>
          <p:cNvPr id="9" name="Text 4"/>
          <p:cNvSpPr/>
          <p:nvPr/>
        </p:nvSpPr>
        <p:spPr>
          <a:xfrm>
            <a:off x="1957025" y="3657600"/>
            <a:ext cx="52299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Tamilnadu Government Polytechnic College (Autonomous), Madurai-11</a:t>
            </a:r>
            <a:endParaRPr lang="en-US" sz="1238" dirty="0"/>
          </a:p>
        </p:txBody>
      </p:sp>
      <p:sp>
        <p:nvSpPr>
          <p:cNvPr id="10" name="Text 5"/>
          <p:cNvSpPr/>
          <p:nvPr/>
        </p:nvSpPr>
        <p:spPr>
          <a:xfrm>
            <a:off x="3166077" y="3893344"/>
            <a:ext cx="2811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Department of Computer Engineering </a:t>
            </a:r>
            <a:endParaRPr lang="en-US" sz="123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07" y="4368403"/>
            <a:ext cx="142875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377319" y="4332684"/>
            <a:ext cx="121460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contact@tgpc.edu</a:t>
            </a:r>
            <a:endParaRPr lang="en-US" sz="104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237" y="4368403"/>
            <a:ext cx="142875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20549" y="4332684"/>
            <a:ext cx="96041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www.tgpc.edu</a:t>
            </a:r>
            <a:endParaRPr lang="en-US" sz="104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42875" y="7143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Motivation &amp; Objectives</a:t>
            </a:r>
            <a:endParaRPr lang="en-US" sz="2025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1366242"/>
            <a:ext cx="150019" cy="20002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64331" y="1314450"/>
            <a:ext cx="109796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Motivation</a:t>
            </a:r>
            <a:endParaRPr lang="en-US" sz="1575" dirty="0"/>
          </a:p>
        </p:txBody>
      </p:sp>
      <p:sp>
        <p:nvSpPr>
          <p:cNvPr id="8" name="Text 2"/>
          <p:cNvSpPr/>
          <p:nvPr/>
        </p:nvSpPr>
        <p:spPr>
          <a:xfrm>
            <a:off x="142875" y="1721644"/>
            <a:ext cx="4321969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assist physically challenged users in interacting with digital systems using neural signals and eye movements. </a:t>
            </a:r>
            <a:endParaRPr lang="en-US" sz="1238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2392040"/>
            <a:ext cx="200025" cy="200025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14338" y="2340248"/>
            <a:ext cx="146000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Objectives</a:t>
            </a:r>
            <a:endParaRPr lang="en-US" sz="1575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" y="2818879"/>
            <a:ext cx="160734" cy="142875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75047" y="2747442"/>
            <a:ext cx="408979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 eye movements (left, right, blink) using EOG signals</a:t>
            </a:r>
            <a:endParaRPr lang="en-US" sz="1046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" y="3154635"/>
            <a:ext cx="142875" cy="142875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357188" y="3083198"/>
            <a:ext cx="41076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EEG-based attention/blink strength for system control</a:t>
            </a:r>
            <a:endParaRPr lang="en-US" sz="1046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" y="3490392"/>
            <a:ext cx="107156" cy="142875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321469" y="3418954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 LEDs and external devices via neural signals</a:t>
            </a:r>
            <a:endParaRPr lang="en-US" sz="1046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75" y="3826148"/>
            <a:ext cx="160734" cy="142875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375047" y="3754710"/>
            <a:ext cx="408979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remote keyboard typing using eye movements</a:t>
            </a:r>
            <a:endParaRPr lang="en-US" sz="1046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875" y="4161904"/>
            <a:ext cx="178594" cy="142875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392906" y="4090467"/>
            <a:ext cx="40719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 neuro-gaming interfaces for games like Subway Surfers and Beach Buggy Racing</a:t>
            </a:r>
            <a:endParaRPr lang="en-US" sz="1046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1C3A56-8655-8FA5-2B38-B967E3523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6339" y="1714993"/>
            <a:ext cx="3943349" cy="27810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5491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42875" y="7143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BCI Workflow &amp; Process Flow</a:t>
            </a:r>
            <a:endParaRPr lang="en-US" sz="2025" dirty="0"/>
          </a:p>
        </p:txBody>
      </p:sp>
      <p:sp>
        <p:nvSpPr>
          <p:cNvPr id="6" name="Text 1"/>
          <p:cNvSpPr/>
          <p:nvPr/>
        </p:nvSpPr>
        <p:spPr>
          <a:xfrm>
            <a:off x="142875" y="1314450"/>
            <a:ext cx="4321969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complete BCI workflow includes 7 critical steps from brain activity detection to output action. </a:t>
            </a:r>
            <a:endParaRPr lang="en-US" sz="1238" dirty="0"/>
          </a:p>
        </p:txBody>
      </p:sp>
      <p:sp>
        <p:nvSpPr>
          <p:cNvPr id="7" name="Shape 2"/>
          <p:cNvSpPr/>
          <p:nvPr/>
        </p:nvSpPr>
        <p:spPr>
          <a:xfrm>
            <a:off x="142875" y="1933054"/>
            <a:ext cx="214313" cy="214313"/>
          </a:xfrm>
          <a:prstGeom prst="ellipse">
            <a:avLst/>
          </a:prstGeom>
          <a:solidFill>
            <a:srgbClr val="4CAF50"/>
          </a:solidFill>
          <a:ln/>
        </p:spPr>
      </p:sp>
      <p:sp>
        <p:nvSpPr>
          <p:cNvPr id="8" name="Text 3"/>
          <p:cNvSpPr/>
          <p:nvPr/>
        </p:nvSpPr>
        <p:spPr>
          <a:xfrm>
            <a:off x="142875" y="193305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4"/>
          <p:cNvSpPr/>
          <p:nvPr/>
        </p:nvSpPr>
        <p:spPr>
          <a:xfrm>
            <a:off x="464344" y="1933054"/>
            <a:ext cx="155962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Brain Activity Detection</a:t>
            </a:r>
            <a:endParaRPr lang="en-US" sz="1046" dirty="0"/>
          </a:p>
        </p:txBody>
      </p:sp>
      <p:sp>
        <p:nvSpPr>
          <p:cNvPr id="10" name="Shape 5"/>
          <p:cNvSpPr/>
          <p:nvPr/>
        </p:nvSpPr>
        <p:spPr>
          <a:xfrm>
            <a:off x="142875" y="2254523"/>
            <a:ext cx="214313" cy="214313"/>
          </a:xfrm>
          <a:prstGeom prst="ellipse">
            <a:avLst/>
          </a:prstGeom>
          <a:solidFill>
            <a:srgbClr val="4CAF50"/>
          </a:solidFill>
          <a:ln/>
        </p:spPr>
      </p:sp>
      <p:sp>
        <p:nvSpPr>
          <p:cNvPr id="11" name="Text 6"/>
          <p:cNvSpPr/>
          <p:nvPr/>
        </p:nvSpPr>
        <p:spPr>
          <a:xfrm>
            <a:off x="142875" y="225452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464344" y="2254523"/>
            <a:ext cx="118700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Signal Acquisition</a:t>
            </a:r>
            <a:endParaRPr lang="en-US" sz="1046" dirty="0"/>
          </a:p>
        </p:txBody>
      </p:sp>
      <p:sp>
        <p:nvSpPr>
          <p:cNvPr id="13" name="Shape 8"/>
          <p:cNvSpPr/>
          <p:nvPr/>
        </p:nvSpPr>
        <p:spPr>
          <a:xfrm>
            <a:off x="142875" y="2575992"/>
            <a:ext cx="214313" cy="214313"/>
          </a:xfrm>
          <a:prstGeom prst="ellipse">
            <a:avLst/>
          </a:prstGeom>
          <a:solidFill>
            <a:srgbClr val="4CAF50"/>
          </a:solidFill>
          <a:ln/>
        </p:spPr>
      </p:sp>
      <p:sp>
        <p:nvSpPr>
          <p:cNvPr id="14" name="Text 9"/>
          <p:cNvSpPr/>
          <p:nvPr/>
        </p:nvSpPr>
        <p:spPr>
          <a:xfrm>
            <a:off x="142875" y="257599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464344" y="2575992"/>
            <a:ext cx="139833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Signal Preprocessing</a:t>
            </a:r>
            <a:endParaRPr lang="en-US" sz="1046" dirty="0"/>
          </a:p>
        </p:txBody>
      </p:sp>
      <p:sp>
        <p:nvSpPr>
          <p:cNvPr id="16" name="Shape 11"/>
          <p:cNvSpPr/>
          <p:nvPr/>
        </p:nvSpPr>
        <p:spPr>
          <a:xfrm>
            <a:off x="142875" y="2897460"/>
            <a:ext cx="214313" cy="214313"/>
          </a:xfrm>
          <a:prstGeom prst="ellipse">
            <a:avLst/>
          </a:prstGeom>
          <a:solidFill>
            <a:srgbClr val="4CAF50"/>
          </a:solidFill>
          <a:ln/>
        </p:spPr>
      </p:sp>
      <p:sp>
        <p:nvSpPr>
          <p:cNvPr id="17" name="Text 12"/>
          <p:cNvSpPr/>
          <p:nvPr/>
        </p:nvSpPr>
        <p:spPr>
          <a:xfrm>
            <a:off x="142875" y="2897460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464344" y="2897460"/>
            <a:ext cx="122331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 Extraction</a:t>
            </a:r>
            <a:endParaRPr lang="en-US" sz="1046" dirty="0"/>
          </a:p>
        </p:txBody>
      </p:sp>
      <p:sp>
        <p:nvSpPr>
          <p:cNvPr id="19" name="Shape 14"/>
          <p:cNvSpPr/>
          <p:nvPr/>
        </p:nvSpPr>
        <p:spPr>
          <a:xfrm>
            <a:off x="142875" y="3218929"/>
            <a:ext cx="214313" cy="214313"/>
          </a:xfrm>
          <a:prstGeom prst="ellipse">
            <a:avLst/>
          </a:prstGeom>
          <a:solidFill>
            <a:srgbClr val="4CAF50"/>
          </a:solidFill>
          <a:ln/>
        </p:spPr>
      </p:sp>
      <p:sp>
        <p:nvSpPr>
          <p:cNvPr id="20" name="Text 15"/>
          <p:cNvSpPr/>
          <p:nvPr/>
        </p:nvSpPr>
        <p:spPr>
          <a:xfrm>
            <a:off x="142875" y="321892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464344" y="3218929"/>
            <a:ext cx="98885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Signal Analysis</a:t>
            </a:r>
            <a:endParaRPr lang="en-US" sz="1046" dirty="0"/>
          </a:p>
        </p:txBody>
      </p:sp>
      <p:sp>
        <p:nvSpPr>
          <p:cNvPr id="22" name="Shape 17"/>
          <p:cNvSpPr/>
          <p:nvPr/>
        </p:nvSpPr>
        <p:spPr>
          <a:xfrm>
            <a:off x="142875" y="3540398"/>
            <a:ext cx="214313" cy="214313"/>
          </a:xfrm>
          <a:prstGeom prst="ellipse">
            <a:avLst/>
          </a:prstGeom>
          <a:solidFill>
            <a:srgbClr val="4CAF50"/>
          </a:solidFill>
          <a:ln/>
        </p:spPr>
      </p:sp>
      <p:sp>
        <p:nvSpPr>
          <p:cNvPr id="23" name="Text 18"/>
          <p:cNvSpPr/>
          <p:nvPr/>
        </p:nvSpPr>
        <p:spPr>
          <a:xfrm>
            <a:off x="142875" y="354039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464344" y="3540398"/>
            <a:ext cx="105872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Action Mapping</a:t>
            </a:r>
            <a:endParaRPr lang="en-US" sz="1046" dirty="0"/>
          </a:p>
        </p:txBody>
      </p:sp>
      <p:sp>
        <p:nvSpPr>
          <p:cNvPr id="25" name="Shape 20"/>
          <p:cNvSpPr/>
          <p:nvPr/>
        </p:nvSpPr>
        <p:spPr>
          <a:xfrm>
            <a:off x="142875" y="3861867"/>
            <a:ext cx="214313" cy="214313"/>
          </a:xfrm>
          <a:prstGeom prst="ellipse">
            <a:avLst/>
          </a:prstGeom>
          <a:solidFill>
            <a:srgbClr val="4CAF50"/>
          </a:solidFill>
          <a:ln/>
        </p:spPr>
      </p:sp>
      <p:sp>
        <p:nvSpPr>
          <p:cNvPr id="26" name="Text 21"/>
          <p:cNvSpPr/>
          <p:nvPr/>
        </p:nvSpPr>
        <p:spPr>
          <a:xfrm>
            <a:off x="142875" y="3861867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464344" y="3861867"/>
            <a:ext cx="93940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 Action</a:t>
            </a:r>
            <a:endParaRPr lang="en-US" sz="1046" dirty="0"/>
          </a:p>
        </p:txBody>
      </p:sp>
      <p:sp>
        <p:nvSpPr>
          <p:cNvPr id="28" name="Shape 23"/>
          <p:cNvSpPr/>
          <p:nvPr/>
        </p:nvSpPr>
        <p:spPr>
          <a:xfrm>
            <a:off x="142875" y="4290492"/>
            <a:ext cx="4321969" cy="921544"/>
          </a:xfrm>
          <a:prstGeom prst="rect">
            <a:avLst/>
          </a:prstGeom>
          <a:solidFill>
            <a:srgbClr val="4CAF50">
              <a:alpha val="10000"/>
            </a:srgbClr>
          </a:solidFill>
          <a:ln/>
        </p:spPr>
      </p:sp>
      <p:sp>
        <p:nvSpPr>
          <p:cNvPr id="29" name="Shape 24"/>
          <p:cNvSpPr/>
          <p:nvPr/>
        </p:nvSpPr>
        <p:spPr>
          <a:xfrm>
            <a:off x="142875" y="4290492"/>
            <a:ext cx="28575" cy="921544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1" y="4438724"/>
            <a:ext cx="157163" cy="157163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478631" y="4397648"/>
            <a:ext cx="26221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Step: Action Mapping (Step 6)</a:t>
            </a:r>
            <a:endParaRPr lang="en-US" sz="1238" dirty="0"/>
          </a:p>
        </p:txBody>
      </p:sp>
      <p:sp>
        <p:nvSpPr>
          <p:cNvPr id="32" name="Text 26"/>
          <p:cNvSpPr/>
          <p:nvPr/>
        </p:nvSpPr>
        <p:spPr>
          <a:xfrm>
            <a:off x="250031" y="4704829"/>
            <a:ext cx="410765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Translates analyzed signals into specific commands like keyboard keys or device control signals. </a:t>
            </a:r>
            <a:endParaRPr lang="en-US" sz="1046" dirty="0"/>
          </a:p>
        </p:txBody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1834493"/>
            <a:ext cx="4321969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0078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42875" y="7143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Methodology</a:t>
            </a:r>
            <a:endParaRPr lang="en-US" sz="2025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1357313"/>
            <a:ext cx="171450" cy="17145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85763" y="1314450"/>
            <a:ext cx="172273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Signal Acquisition</a:t>
            </a:r>
            <a:endParaRPr lang="en-US" sz="1350" dirty="0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9" y="1743075"/>
            <a:ext cx="114300" cy="11430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507206" y="1678781"/>
            <a:ext cx="39576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Device: EXG sensor with Arduino Uno</a:t>
            </a:r>
            <a:endParaRPr lang="en-US" sz="1046" dirty="0"/>
          </a:p>
        </p:txBody>
      </p:sp>
      <p:sp>
        <p:nvSpPr>
          <p:cNvPr id="10" name="Text 3"/>
          <p:cNvSpPr/>
          <p:nvPr/>
        </p:nvSpPr>
        <p:spPr>
          <a:xfrm>
            <a:off x="392906" y="1964531"/>
            <a:ext cx="40719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Placement: Forehead and surrounding eye muscles</a:t>
            </a:r>
            <a:endParaRPr lang="en-US" sz="1046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9" y="2314575"/>
            <a:ext cx="142875" cy="11430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535781" y="2250281"/>
            <a:ext cx="392906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Signals: EOG (horizontal/vertical), EEG (blink/attention waves)</a:t>
            </a:r>
            <a:endParaRPr lang="en-US" sz="1046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" y="2900363"/>
            <a:ext cx="171450" cy="17145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385763" y="2857500"/>
            <a:ext cx="168143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Signal Processing</a:t>
            </a:r>
            <a:endParaRPr lang="en-US" sz="135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69" y="3286125"/>
            <a:ext cx="114300" cy="114300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507206" y="3221831"/>
            <a:ext cx="39576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Thresholding &amp; Filtering of noise</a:t>
            </a:r>
            <a:endParaRPr lang="en-US" sz="1046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469" y="3571875"/>
            <a:ext cx="100013" cy="1143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492919" y="3507581"/>
            <a:ext cx="39719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 for live signal plotting and control logic</a:t>
            </a:r>
            <a:endParaRPr lang="en-US" sz="1046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469" y="3857625"/>
            <a:ext cx="114300" cy="11430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507206" y="3793331"/>
            <a:ext cx="39576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serial communication for control signals</a:t>
            </a:r>
            <a:endParaRPr lang="en-US" sz="1046" dirty="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875" y="4229100"/>
            <a:ext cx="214313" cy="17145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428625" y="4186238"/>
            <a:ext cx="219885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Applications Developed</a:t>
            </a:r>
            <a:endParaRPr lang="en-US" sz="1350" dirty="0"/>
          </a:p>
        </p:txBody>
      </p:sp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469" y="4614863"/>
            <a:ext cx="85725" cy="114300"/>
          </a:xfrm>
          <a:prstGeom prst="rect">
            <a:avLst/>
          </a:prstGeom>
        </p:spPr>
      </p:pic>
      <p:sp>
        <p:nvSpPr>
          <p:cNvPr id="24" name="Text 10"/>
          <p:cNvSpPr/>
          <p:nvPr/>
        </p:nvSpPr>
        <p:spPr>
          <a:xfrm>
            <a:off x="478631" y="4550569"/>
            <a:ext cx="39862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Smart Light Blinking System → Controlled LED using blink detection</a:t>
            </a:r>
            <a:endParaRPr lang="en-US" sz="1046" dirty="0"/>
          </a:p>
        </p:txBody>
      </p:sp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469" y="5114925"/>
            <a:ext cx="128588" cy="114300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521494" y="5050631"/>
            <a:ext cx="3943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Keyboard → Navigate and select characters using eye movements</a:t>
            </a:r>
            <a:endParaRPr lang="en-US" sz="1046" dirty="0"/>
          </a:p>
        </p:txBody>
      </p:sp>
      <p:pic>
        <p:nvPicPr>
          <p:cNvPr id="27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1469" y="5614988"/>
            <a:ext cx="142875" cy="114300"/>
          </a:xfrm>
          <a:prstGeom prst="rect">
            <a:avLst/>
          </a:prstGeom>
        </p:spPr>
      </p:pic>
      <p:sp>
        <p:nvSpPr>
          <p:cNvPr id="28" name="Text 12"/>
          <p:cNvSpPr/>
          <p:nvPr/>
        </p:nvSpPr>
        <p:spPr>
          <a:xfrm>
            <a:off x="535781" y="5550694"/>
            <a:ext cx="392906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Gaming Interface → Play games by mapping eye/blink signals to keyboard inputs</a:t>
            </a:r>
            <a:endParaRPr lang="en-US" sz="1046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CECB96F-56DF-ECAF-CA8F-5ABD59751B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9199" y="2571750"/>
            <a:ext cx="3859383" cy="2339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2210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42875" y="7143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 Stack</a:t>
            </a:r>
            <a:endParaRPr lang="en-US" sz="2025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1357313"/>
            <a:ext cx="171450" cy="17145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85763" y="1314450"/>
            <a:ext cx="84371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</a:t>
            </a:r>
            <a:endParaRPr lang="en-US" sz="1350" dirty="0"/>
          </a:p>
        </p:txBody>
      </p:sp>
      <p:sp>
        <p:nvSpPr>
          <p:cNvPr id="8" name="Shape 2"/>
          <p:cNvSpPr/>
          <p:nvPr/>
        </p:nvSpPr>
        <p:spPr>
          <a:xfrm>
            <a:off x="142875" y="1678781"/>
            <a:ext cx="1285875" cy="3357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9" name="Shape 3"/>
          <p:cNvSpPr/>
          <p:nvPr/>
        </p:nvSpPr>
        <p:spPr>
          <a:xfrm>
            <a:off x="142875" y="1678781"/>
            <a:ext cx="21431" cy="335756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31" y="1782366"/>
            <a:ext cx="128588" cy="12858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50056" y="1750219"/>
            <a:ext cx="67740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EXG sensor</a:t>
            </a:r>
            <a:endParaRPr lang="en-US" sz="942" dirty="0"/>
          </a:p>
        </p:txBody>
      </p:sp>
      <p:sp>
        <p:nvSpPr>
          <p:cNvPr id="12" name="Shape 5"/>
          <p:cNvSpPr/>
          <p:nvPr/>
        </p:nvSpPr>
        <p:spPr>
          <a:xfrm>
            <a:off x="1535906" y="1678781"/>
            <a:ext cx="1285875" cy="3357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13" name="Shape 6"/>
          <p:cNvSpPr/>
          <p:nvPr/>
        </p:nvSpPr>
        <p:spPr>
          <a:xfrm>
            <a:off x="1535906" y="1678781"/>
            <a:ext cx="21431" cy="335756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063" y="1782366"/>
            <a:ext cx="128588" cy="12858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3088" y="1750219"/>
            <a:ext cx="76639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Uno</a:t>
            </a:r>
            <a:endParaRPr lang="en-US" sz="942" dirty="0"/>
          </a:p>
        </p:txBody>
      </p:sp>
      <p:sp>
        <p:nvSpPr>
          <p:cNvPr id="16" name="Shape 8"/>
          <p:cNvSpPr/>
          <p:nvPr/>
        </p:nvSpPr>
        <p:spPr>
          <a:xfrm>
            <a:off x="142875" y="2121694"/>
            <a:ext cx="1571737" cy="3357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17" name="Shape 9"/>
          <p:cNvSpPr/>
          <p:nvPr/>
        </p:nvSpPr>
        <p:spPr>
          <a:xfrm>
            <a:off x="142875" y="2121694"/>
            <a:ext cx="21431" cy="335756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31" y="2225278"/>
            <a:ext cx="96441" cy="12858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17909" y="2193131"/>
            <a:ext cx="11681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Electrodes &amp; cables</a:t>
            </a:r>
            <a:endParaRPr lang="en-US" sz="942" dirty="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" y="2678906"/>
            <a:ext cx="214313" cy="17145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428625" y="2636044"/>
            <a:ext cx="76742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</a:t>
            </a:r>
            <a:endParaRPr lang="en-US" sz="1350" dirty="0"/>
          </a:p>
        </p:txBody>
      </p:sp>
      <p:sp>
        <p:nvSpPr>
          <p:cNvPr id="22" name="Shape 12"/>
          <p:cNvSpPr/>
          <p:nvPr/>
        </p:nvSpPr>
        <p:spPr>
          <a:xfrm>
            <a:off x="142875" y="3000375"/>
            <a:ext cx="1285875" cy="3357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3" name="Shape 13"/>
          <p:cNvSpPr/>
          <p:nvPr/>
        </p:nvSpPr>
        <p:spPr>
          <a:xfrm>
            <a:off x="142875" y="3000375"/>
            <a:ext cx="21431" cy="335756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031" y="3103959"/>
            <a:ext cx="112514" cy="128588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33983" y="3071813"/>
            <a:ext cx="42653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</a:t>
            </a:r>
            <a:endParaRPr lang="en-US" sz="942" dirty="0"/>
          </a:p>
        </p:txBody>
      </p:sp>
      <p:sp>
        <p:nvSpPr>
          <p:cNvPr id="26" name="Shape 15"/>
          <p:cNvSpPr/>
          <p:nvPr/>
        </p:nvSpPr>
        <p:spPr>
          <a:xfrm>
            <a:off x="1535906" y="3000375"/>
            <a:ext cx="1285875" cy="3357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7" name="Shape 16"/>
          <p:cNvSpPr/>
          <p:nvPr/>
        </p:nvSpPr>
        <p:spPr>
          <a:xfrm>
            <a:off x="1535906" y="3000375"/>
            <a:ext cx="21431" cy="335756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28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3063" y="3103959"/>
            <a:ext cx="128588" cy="128588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1843088" y="3071813"/>
            <a:ext cx="47681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pySerial</a:t>
            </a:r>
            <a:endParaRPr lang="en-US" sz="942" dirty="0"/>
          </a:p>
        </p:txBody>
      </p:sp>
      <p:sp>
        <p:nvSpPr>
          <p:cNvPr id="30" name="Shape 18"/>
          <p:cNvSpPr/>
          <p:nvPr/>
        </p:nvSpPr>
        <p:spPr>
          <a:xfrm>
            <a:off x="2928938" y="3000375"/>
            <a:ext cx="1285875" cy="3357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1" name="Shape 19"/>
          <p:cNvSpPr/>
          <p:nvPr/>
        </p:nvSpPr>
        <p:spPr>
          <a:xfrm>
            <a:off x="2928938" y="3000375"/>
            <a:ext cx="21431" cy="335756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3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6094" y="3103959"/>
            <a:ext cx="144661" cy="128588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3252192" y="3071813"/>
            <a:ext cx="42653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pynput</a:t>
            </a:r>
            <a:endParaRPr lang="en-US" sz="942" dirty="0"/>
          </a:p>
        </p:txBody>
      </p:sp>
      <p:sp>
        <p:nvSpPr>
          <p:cNvPr id="34" name="Shape 21"/>
          <p:cNvSpPr/>
          <p:nvPr/>
        </p:nvSpPr>
        <p:spPr>
          <a:xfrm>
            <a:off x="142875" y="3443288"/>
            <a:ext cx="1285875" cy="3357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5" name="Shape 22"/>
          <p:cNvSpPr/>
          <p:nvPr/>
        </p:nvSpPr>
        <p:spPr>
          <a:xfrm>
            <a:off x="142875" y="3443288"/>
            <a:ext cx="21431" cy="335756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36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031" y="3546872"/>
            <a:ext cx="128588" cy="128588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450056" y="3514725"/>
            <a:ext cx="6553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Processing</a:t>
            </a:r>
            <a:endParaRPr lang="en-US" sz="942" dirty="0"/>
          </a:p>
        </p:txBody>
      </p:sp>
      <p:pic>
        <p:nvPicPr>
          <p:cNvPr id="38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875" y="4000500"/>
            <a:ext cx="171450" cy="171450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385763" y="3957638"/>
            <a:ext cx="43705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</a:t>
            </a:r>
            <a:endParaRPr lang="en-US" sz="1350" dirty="0"/>
          </a:p>
        </p:txBody>
      </p:sp>
      <p:sp>
        <p:nvSpPr>
          <p:cNvPr id="40" name="Shape 25"/>
          <p:cNvSpPr/>
          <p:nvPr/>
        </p:nvSpPr>
        <p:spPr>
          <a:xfrm>
            <a:off x="142875" y="4321969"/>
            <a:ext cx="1479649" cy="3357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41" name="Shape 26"/>
          <p:cNvSpPr/>
          <p:nvPr/>
        </p:nvSpPr>
        <p:spPr>
          <a:xfrm>
            <a:off x="142875" y="4321969"/>
            <a:ext cx="21431" cy="335756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42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031" y="4425553"/>
            <a:ext cx="112514" cy="128588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433983" y="4393406"/>
            <a:ext cx="10599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Jupyter Notebook</a:t>
            </a:r>
            <a:endParaRPr lang="en-US" sz="942" dirty="0"/>
          </a:p>
        </p:txBody>
      </p:sp>
      <p:sp>
        <p:nvSpPr>
          <p:cNvPr id="44" name="Shape 28"/>
          <p:cNvSpPr/>
          <p:nvPr/>
        </p:nvSpPr>
        <p:spPr>
          <a:xfrm>
            <a:off x="1708249" y="4321969"/>
            <a:ext cx="1285875" cy="3357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45" name="Shape 29"/>
          <p:cNvSpPr/>
          <p:nvPr/>
        </p:nvSpPr>
        <p:spPr>
          <a:xfrm>
            <a:off x="1708249" y="4321969"/>
            <a:ext cx="21431" cy="335756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4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5405" y="4425553"/>
            <a:ext cx="96441" cy="128588"/>
          </a:xfrm>
          <a:prstGeom prst="rect">
            <a:avLst/>
          </a:prstGeom>
        </p:spPr>
      </p:pic>
      <p:sp>
        <p:nvSpPr>
          <p:cNvPr id="47" name="Text 30"/>
          <p:cNvSpPr/>
          <p:nvPr/>
        </p:nvSpPr>
        <p:spPr>
          <a:xfrm>
            <a:off x="1983284" y="4393406"/>
            <a:ext cx="52478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Notepad</a:t>
            </a:r>
            <a:endParaRPr lang="en-US" sz="942" dirty="0"/>
          </a:p>
        </p:txBody>
      </p:sp>
      <p:sp>
        <p:nvSpPr>
          <p:cNvPr id="48" name="Shape 31"/>
          <p:cNvSpPr/>
          <p:nvPr/>
        </p:nvSpPr>
        <p:spPr>
          <a:xfrm>
            <a:off x="3101280" y="4321969"/>
            <a:ext cx="1285875" cy="3357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49" name="Shape 32"/>
          <p:cNvSpPr/>
          <p:nvPr/>
        </p:nvSpPr>
        <p:spPr>
          <a:xfrm>
            <a:off x="3101280" y="4321969"/>
            <a:ext cx="21431" cy="335756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50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8437" y="4425553"/>
            <a:ext cx="128588" cy="128588"/>
          </a:xfrm>
          <a:prstGeom prst="rect">
            <a:avLst/>
          </a:prstGeom>
        </p:spPr>
      </p:pic>
      <p:sp>
        <p:nvSpPr>
          <p:cNvPr id="51" name="Text 33"/>
          <p:cNvSpPr/>
          <p:nvPr/>
        </p:nvSpPr>
        <p:spPr>
          <a:xfrm>
            <a:off x="3408462" y="4393406"/>
            <a:ext cx="60618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BB Racing</a:t>
            </a:r>
            <a:endParaRPr lang="en-US" sz="942" dirty="0"/>
          </a:p>
        </p:txBody>
      </p:sp>
      <p:sp>
        <p:nvSpPr>
          <p:cNvPr id="52" name="Shape 34"/>
          <p:cNvSpPr/>
          <p:nvPr/>
        </p:nvSpPr>
        <p:spPr>
          <a:xfrm>
            <a:off x="142875" y="4764881"/>
            <a:ext cx="1353127" cy="335756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53" name="Shape 35"/>
          <p:cNvSpPr/>
          <p:nvPr/>
        </p:nvSpPr>
        <p:spPr>
          <a:xfrm>
            <a:off x="142875" y="4764881"/>
            <a:ext cx="21431" cy="335756"/>
          </a:xfrm>
          <a:prstGeom prst="rect">
            <a:avLst/>
          </a:prstGeom>
          <a:solidFill>
            <a:srgbClr val="4CAF50"/>
          </a:solidFill>
          <a:ln/>
        </p:spPr>
      </p:sp>
      <p:pic>
        <p:nvPicPr>
          <p:cNvPr id="54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0031" y="4868466"/>
            <a:ext cx="112514" cy="128588"/>
          </a:xfrm>
          <a:prstGeom prst="rect">
            <a:avLst/>
          </a:prstGeom>
        </p:spPr>
      </p:pic>
      <p:sp>
        <p:nvSpPr>
          <p:cNvPr id="55" name="Text 36"/>
          <p:cNvSpPr/>
          <p:nvPr/>
        </p:nvSpPr>
        <p:spPr>
          <a:xfrm>
            <a:off x="433983" y="4836319"/>
            <a:ext cx="9334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Subway Surfers</a:t>
            </a:r>
            <a:endParaRPr lang="en-US" sz="942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8753925-CCEF-1D37-2795-6A46DD4D37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23562" y="2052256"/>
            <a:ext cx="2768440" cy="22697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1498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218"/>
            <a:ext cx="1286094" cy="128609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695" y="0"/>
            <a:ext cx="2236103" cy="2236103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42875" y="7143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Makes Our BCI Unique</a:t>
            </a:r>
            <a:endParaRPr lang="en-US" sz="2025" dirty="0"/>
          </a:p>
        </p:txBody>
      </p:sp>
      <p:sp>
        <p:nvSpPr>
          <p:cNvPr id="6" name="Text 1"/>
          <p:cNvSpPr/>
          <p:nvPr/>
        </p:nvSpPr>
        <p:spPr>
          <a:xfrm>
            <a:off x="142875" y="1314450"/>
            <a:ext cx="432196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Our BCI system offers several advantages over existing commercial solutions: </a:t>
            </a:r>
            <a:endParaRPr lang="en-US" sz="1046" dirty="0"/>
          </a:p>
        </p:txBody>
      </p:sp>
      <p:sp>
        <p:nvSpPr>
          <p:cNvPr id="7" name="Shape 2"/>
          <p:cNvSpPr/>
          <p:nvPr/>
        </p:nvSpPr>
        <p:spPr>
          <a:xfrm>
            <a:off x="142875" y="1893094"/>
            <a:ext cx="1039611" cy="364331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8" name="Text 3"/>
          <p:cNvSpPr/>
          <p:nvPr/>
        </p:nvSpPr>
        <p:spPr>
          <a:xfrm>
            <a:off x="142875" y="1893094"/>
            <a:ext cx="1039611" cy="364331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</a:t>
            </a:r>
            <a:endParaRPr lang="en-US" sz="942" dirty="0"/>
          </a:p>
        </p:txBody>
      </p:sp>
      <p:sp>
        <p:nvSpPr>
          <p:cNvPr id="9" name="Shape 4"/>
          <p:cNvSpPr/>
          <p:nvPr/>
        </p:nvSpPr>
        <p:spPr>
          <a:xfrm>
            <a:off x="1182486" y="1893094"/>
            <a:ext cx="1384464" cy="364331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10" name="Text 5"/>
          <p:cNvSpPr/>
          <p:nvPr/>
        </p:nvSpPr>
        <p:spPr>
          <a:xfrm>
            <a:off x="1182486" y="1893094"/>
            <a:ext cx="1384464" cy="364331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Existing Systems</a:t>
            </a:r>
            <a:endParaRPr lang="en-US" sz="942" dirty="0"/>
          </a:p>
        </p:txBody>
      </p:sp>
      <p:sp>
        <p:nvSpPr>
          <p:cNvPr id="11" name="Shape 6"/>
          <p:cNvSpPr/>
          <p:nvPr/>
        </p:nvSpPr>
        <p:spPr>
          <a:xfrm>
            <a:off x="2566950" y="1893094"/>
            <a:ext cx="1897893" cy="364331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12" name="Text 7"/>
          <p:cNvSpPr/>
          <p:nvPr/>
        </p:nvSpPr>
        <p:spPr>
          <a:xfrm>
            <a:off x="2566950" y="1893094"/>
            <a:ext cx="1897893" cy="364331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Contribution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142875" y="2257425"/>
            <a:ext cx="1039611" cy="532209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1182486" y="2257425"/>
            <a:ext cx="1384464" cy="532209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Expensive BCI headsets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2652675" y="2337792"/>
            <a:ext cx="1414993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4CAF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EXG sensor + Arduino</a:t>
            </a:r>
            <a:endParaRPr lang="en-US" sz="942" dirty="0"/>
          </a:p>
        </p:txBody>
      </p:sp>
      <p:sp>
        <p:nvSpPr>
          <p:cNvPr id="16" name="Shape 11"/>
          <p:cNvSpPr/>
          <p:nvPr/>
        </p:nvSpPr>
        <p:spPr>
          <a:xfrm>
            <a:off x="142875" y="2789634"/>
            <a:ext cx="4321969" cy="535781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17" name="Text 12"/>
          <p:cNvSpPr/>
          <p:nvPr/>
        </p:nvSpPr>
        <p:spPr>
          <a:xfrm>
            <a:off x="142875" y="2789634"/>
            <a:ext cx="1039611" cy="535781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182486" y="2789634"/>
            <a:ext cx="1384464" cy="535781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Closed-source software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2652675" y="2873573"/>
            <a:ext cx="1410221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4CAF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Open-source + Python control system</a:t>
            </a:r>
            <a:endParaRPr lang="en-US" sz="942" dirty="0"/>
          </a:p>
        </p:txBody>
      </p:sp>
      <p:sp>
        <p:nvSpPr>
          <p:cNvPr id="20" name="Text 15"/>
          <p:cNvSpPr/>
          <p:nvPr/>
        </p:nvSpPr>
        <p:spPr>
          <a:xfrm>
            <a:off x="142875" y="3325416"/>
            <a:ext cx="1039611" cy="535781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 Integration</a:t>
            </a:r>
            <a:endParaRPr lang="en-US" sz="942" dirty="0"/>
          </a:p>
        </p:txBody>
      </p:sp>
      <p:sp>
        <p:nvSpPr>
          <p:cNvPr id="21" name="Text 16"/>
          <p:cNvSpPr/>
          <p:nvPr/>
        </p:nvSpPr>
        <p:spPr>
          <a:xfrm>
            <a:off x="1182486" y="3325416"/>
            <a:ext cx="1384464" cy="535781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tested in EEG toy apps</a:t>
            </a:r>
            <a:endParaRPr lang="en-US" sz="942" dirty="0"/>
          </a:p>
        </p:txBody>
      </p:sp>
      <p:sp>
        <p:nvSpPr>
          <p:cNvPr id="22" name="Text 17"/>
          <p:cNvSpPr/>
          <p:nvPr/>
        </p:nvSpPr>
        <p:spPr>
          <a:xfrm>
            <a:off x="2652675" y="3409355"/>
            <a:ext cx="1299521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4CAF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Integrated with real Android/PC games</a:t>
            </a:r>
            <a:endParaRPr lang="en-US" sz="942" dirty="0"/>
          </a:p>
        </p:txBody>
      </p:sp>
      <p:sp>
        <p:nvSpPr>
          <p:cNvPr id="23" name="Shape 18"/>
          <p:cNvSpPr/>
          <p:nvPr/>
        </p:nvSpPr>
        <p:spPr>
          <a:xfrm>
            <a:off x="142875" y="3861197"/>
            <a:ext cx="4321969" cy="535781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24" name="Text 19"/>
          <p:cNvSpPr/>
          <p:nvPr/>
        </p:nvSpPr>
        <p:spPr>
          <a:xfrm>
            <a:off x="142875" y="3861197"/>
            <a:ext cx="1039611" cy="535781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Typing Interface</a:t>
            </a:r>
            <a:endParaRPr lang="en-US" sz="942" dirty="0"/>
          </a:p>
        </p:txBody>
      </p:sp>
      <p:sp>
        <p:nvSpPr>
          <p:cNvPr id="25" name="Text 20"/>
          <p:cNvSpPr/>
          <p:nvPr/>
        </p:nvSpPr>
        <p:spPr>
          <a:xfrm>
            <a:off x="1182486" y="3861197"/>
            <a:ext cx="1384464" cy="535781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cursor movement</a:t>
            </a:r>
            <a:endParaRPr lang="en-US" sz="942" dirty="0"/>
          </a:p>
        </p:txBody>
      </p:sp>
      <p:sp>
        <p:nvSpPr>
          <p:cNvPr id="26" name="Text 21"/>
          <p:cNvSpPr/>
          <p:nvPr/>
        </p:nvSpPr>
        <p:spPr>
          <a:xfrm>
            <a:off x="2652675" y="3945136"/>
            <a:ext cx="1583066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4CAF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keyboard typing using eye signals</a:t>
            </a:r>
            <a:endParaRPr lang="en-US" sz="942" dirty="0"/>
          </a:p>
        </p:txBody>
      </p:sp>
      <p:sp>
        <p:nvSpPr>
          <p:cNvPr id="27" name="Text 22"/>
          <p:cNvSpPr/>
          <p:nvPr/>
        </p:nvSpPr>
        <p:spPr>
          <a:xfrm>
            <a:off x="142875" y="4396978"/>
            <a:ext cx="1039611" cy="535781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Training</a:t>
            </a:r>
            <a:endParaRPr lang="en-US" sz="942" dirty="0"/>
          </a:p>
        </p:txBody>
      </p:sp>
      <p:sp>
        <p:nvSpPr>
          <p:cNvPr id="28" name="Text 23"/>
          <p:cNvSpPr/>
          <p:nvPr/>
        </p:nvSpPr>
        <p:spPr>
          <a:xfrm>
            <a:off x="1182486" y="4396978"/>
            <a:ext cx="1384464" cy="535781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Requires ML-based calibration</a:t>
            </a:r>
            <a:endParaRPr lang="en-US" sz="942" dirty="0"/>
          </a:p>
        </p:txBody>
      </p:sp>
      <p:sp>
        <p:nvSpPr>
          <p:cNvPr id="29" name="Text 24"/>
          <p:cNvSpPr/>
          <p:nvPr/>
        </p:nvSpPr>
        <p:spPr>
          <a:xfrm>
            <a:off x="2652675" y="4480917"/>
            <a:ext cx="1459083" cy="3679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4CAF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Threshold-based, plug-and-play</a:t>
            </a:r>
            <a:endParaRPr lang="en-US" sz="942" dirty="0"/>
          </a:p>
        </p:txBody>
      </p:sp>
      <p:sp>
        <p:nvSpPr>
          <p:cNvPr id="30" name="Shape 25"/>
          <p:cNvSpPr/>
          <p:nvPr/>
        </p:nvSpPr>
        <p:spPr>
          <a:xfrm>
            <a:off x="142875" y="4932759"/>
            <a:ext cx="4321969" cy="535781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31" name="Text 26"/>
          <p:cNvSpPr/>
          <p:nvPr/>
        </p:nvSpPr>
        <p:spPr>
          <a:xfrm>
            <a:off x="142875" y="4932759"/>
            <a:ext cx="1039611" cy="535781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 Variety</a:t>
            </a:r>
            <a:endParaRPr lang="en-US" sz="942" dirty="0"/>
          </a:p>
        </p:txBody>
      </p:sp>
      <p:sp>
        <p:nvSpPr>
          <p:cNvPr id="32" name="Text 27"/>
          <p:cNvSpPr/>
          <p:nvPr/>
        </p:nvSpPr>
        <p:spPr>
          <a:xfrm>
            <a:off x="1182486" y="4932759"/>
            <a:ext cx="1384464" cy="535781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Mostly binary control</a:t>
            </a:r>
            <a:endParaRPr lang="en-US" sz="942" dirty="0"/>
          </a:p>
        </p:txBody>
      </p:sp>
      <p:sp>
        <p:nvSpPr>
          <p:cNvPr id="33" name="Text 28"/>
          <p:cNvSpPr/>
          <p:nvPr/>
        </p:nvSpPr>
        <p:spPr>
          <a:xfrm>
            <a:off x="2652675" y="5113139"/>
            <a:ext cx="160890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4CAF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LED, Notepad, Game, etc.</a:t>
            </a:r>
            <a:endParaRPr lang="en-US" sz="942" dirty="0"/>
          </a:p>
        </p:txBody>
      </p:sp>
      <p:pic>
        <p:nvPicPr>
          <p:cNvPr id="3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964531"/>
            <a:ext cx="4321969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2214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42875" y="7143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</a:t>
            </a:r>
            <a:endParaRPr lang="en-US" sz="2025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1357313"/>
            <a:ext cx="192881" cy="17145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407194" y="1314450"/>
            <a:ext cx="330334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EOG-Based Eye Movement Detection</a:t>
            </a:r>
            <a:endParaRPr lang="en-US" sz="1350" dirty="0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9" y="1735931"/>
            <a:ext cx="100013" cy="11430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92919" y="1678781"/>
            <a:ext cx="39719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Left Eye Movement: Signal drops below negative threshold</a:t>
            </a:r>
            <a:endParaRPr lang="en-US" sz="942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9" y="2007394"/>
            <a:ext cx="100013" cy="11430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492919" y="1950244"/>
            <a:ext cx="39719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Right Eye Movement: Signal rises above positive threshold</a:t>
            </a:r>
            <a:endParaRPr lang="en-US" sz="942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69" y="2278856"/>
            <a:ext cx="85725" cy="11430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78631" y="2221706"/>
            <a:ext cx="39862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Blink Detection: Sudden spike in amplitude above blink threshold</a:t>
            </a:r>
            <a:endParaRPr lang="en-US" sz="942" dirty="0"/>
          </a:p>
        </p:txBody>
      </p:sp>
      <p:sp>
        <p:nvSpPr>
          <p:cNvPr id="14" name="Shape 5"/>
          <p:cNvSpPr/>
          <p:nvPr/>
        </p:nvSpPr>
        <p:spPr>
          <a:xfrm>
            <a:off x="142875" y="2528888"/>
            <a:ext cx="4321969" cy="1400175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15" name="Shape 6"/>
          <p:cNvSpPr/>
          <p:nvPr/>
        </p:nvSpPr>
        <p:spPr>
          <a:xfrm>
            <a:off x="142875" y="2528888"/>
            <a:ext cx="28575" cy="1400175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16" name="Text 7"/>
          <p:cNvSpPr/>
          <p:nvPr/>
        </p:nvSpPr>
        <p:spPr>
          <a:xfrm>
            <a:off x="250031" y="2636044"/>
            <a:ext cx="41076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Signal Mapping:</a:t>
            </a:r>
            <a:endParaRPr lang="en-US" sz="1046" dirty="0"/>
          </a:p>
        </p:txBody>
      </p:sp>
      <p:sp>
        <p:nvSpPr>
          <p:cNvPr id="17" name="Shape 8"/>
          <p:cNvSpPr/>
          <p:nvPr/>
        </p:nvSpPr>
        <p:spPr>
          <a:xfrm>
            <a:off x="250031" y="2921794"/>
            <a:ext cx="834507" cy="242888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18" name="Text 9"/>
          <p:cNvSpPr/>
          <p:nvPr/>
        </p:nvSpPr>
        <p:spPr>
          <a:xfrm>
            <a:off x="250031" y="2921794"/>
            <a:ext cx="834507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Left arrow ←</a:t>
            </a:r>
            <a:endParaRPr lang="en-US" sz="837" dirty="0"/>
          </a:p>
        </p:txBody>
      </p:sp>
      <p:sp>
        <p:nvSpPr>
          <p:cNvPr id="19" name="Text 10"/>
          <p:cNvSpPr/>
          <p:nvPr/>
        </p:nvSpPr>
        <p:spPr>
          <a:xfrm>
            <a:off x="1155976" y="2946797"/>
            <a:ext cx="115742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Left eye movement</a:t>
            </a:r>
            <a:endParaRPr lang="en-US" sz="942" dirty="0"/>
          </a:p>
        </p:txBody>
      </p:sp>
      <p:sp>
        <p:nvSpPr>
          <p:cNvPr id="20" name="Shape 11"/>
          <p:cNvSpPr/>
          <p:nvPr/>
        </p:nvSpPr>
        <p:spPr>
          <a:xfrm>
            <a:off x="250031" y="3221831"/>
            <a:ext cx="912363" cy="242888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21" name="Text 12"/>
          <p:cNvSpPr/>
          <p:nvPr/>
        </p:nvSpPr>
        <p:spPr>
          <a:xfrm>
            <a:off x="250031" y="3221831"/>
            <a:ext cx="912363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Right arrow →</a:t>
            </a:r>
            <a:endParaRPr lang="en-US" sz="837" dirty="0"/>
          </a:p>
        </p:txBody>
      </p:sp>
      <p:sp>
        <p:nvSpPr>
          <p:cNvPr id="22" name="Text 13"/>
          <p:cNvSpPr/>
          <p:nvPr/>
        </p:nvSpPr>
        <p:spPr>
          <a:xfrm>
            <a:off x="1233832" y="3246834"/>
            <a:ext cx="12449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Right eye movement</a:t>
            </a:r>
            <a:endParaRPr lang="en-US" sz="942" dirty="0"/>
          </a:p>
        </p:txBody>
      </p:sp>
      <p:sp>
        <p:nvSpPr>
          <p:cNvPr id="23" name="Shape 14"/>
          <p:cNvSpPr/>
          <p:nvPr/>
        </p:nvSpPr>
        <p:spPr>
          <a:xfrm>
            <a:off x="250031" y="3521869"/>
            <a:ext cx="714375" cy="242888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24" name="Text 15"/>
          <p:cNvSpPr/>
          <p:nvPr/>
        </p:nvSpPr>
        <p:spPr>
          <a:xfrm>
            <a:off x="250031" y="3521869"/>
            <a:ext cx="714375" cy="242888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 bar</a:t>
            </a:r>
            <a:endParaRPr lang="en-US" sz="837" dirty="0"/>
          </a:p>
        </p:txBody>
      </p:sp>
      <p:sp>
        <p:nvSpPr>
          <p:cNvPr id="25" name="Text 16"/>
          <p:cNvSpPr/>
          <p:nvPr/>
        </p:nvSpPr>
        <p:spPr>
          <a:xfrm>
            <a:off x="1035844" y="3546872"/>
            <a:ext cx="29808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Blink</a:t>
            </a:r>
            <a:endParaRPr lang="en-US" sz="942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" y="4150519"/>
            <a:ext cx="171450" cy="17145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385763" y="4107656"/>
            <a:ext cx="17565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EEG-Based Control</a:t>
            </a:r>
            <a:endParaRPr lang="en-US" sz="1350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469" y="4529138"/>
            <a:ext cx="142875" cy="114300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535781" y="4471988"/>
            <a:ext cx="392906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Utilizes blink strength or mental focus (beta/alpha wave variations)</a:t>
            </a:r>
            <a:endParaRPr lang="en-US" sz="942" dirty="0"/>
          </a:p>
        </p:txBody>
      </p:sp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469" y="4986338"/>
            <a:ext cx="128588" cy="114300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521494" y="4929188"/>
            <a:ext cx="39433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Used for remote keyboard and game power-ups</a:t>
            </a:r>
            <a:endParaRPr lang="en-US" sz="942" dirty="0"/>
          </a:p>
        </p:txBody>
      </p:sp>
      <p:pic>
        <p:nvPicPr>
          <p:cNvPr id="3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469" y="5257800"/>
            <a:ext cx="114300" cy="114300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507206" y="5200650"/>
            <a:ext cx="39576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Threshold-based detection for reliable control</a:t>
            </a:r>
            <a:endParaRPr lang="en-US" sz="942" dirty="0"/>
          </a:p>
        </p:txBody>
      </p:sp>
      <p:pic>
        <p:nvPicPr>
          <p:cNvPr id="34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1391" y="2121693"/>
            <a:ext cx="2857500" cy="2753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436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42875" y="7143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Results &amp; Performance</a:t>
            </a:r>
            <a:endParaRPr lang="en-US" sz="2025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1357313"/>
            <a:ext cx="171450" cy="17145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85763" y="1314450"/>
            <a:ext cx="21505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Performance Metrics</a:t>
            </a:r>
            <a:endParaRPr lang="en-US" sz="1350" dirty="0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9" y="1735931"/>
            <a:ext cx="85725" cy="11430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78631" y="1678781"/>
            <a:ext cx="39862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blink detection with &lt; 300ms delay</a:t>
            </a:r>
            <a:endParaRPr lang="en-US" sz="942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9" y="2021681"/>
            <a:ext cx="114300" cy="11430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507206" y="1964531"/>
            <a:ext cx="39576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Reliable left/right EOG signal classification using threshold method</a:t>
            </a:r>
            <a:endParaRPr lang="en-US" sz="942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" y="2436019"/>
            <a:ext cx="4321969" cy="1785938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" y="4443413"/>
            <a:ext cx="128588" cy="171450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342900" y="4400550"/>
            <a:ext cx="154254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 Results</a:t>
            </a:r>
            <a:endParaRPr lang="en-US" sz="135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469" y="4822031"/>
            <a:ext cx="85725" cy="114300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>
            <a:off x="478631" y="4764881"/>
            <a:ext cx="39862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response to EEG blinks validated hardware control</a:t>
            </a:r>
            <a:endParaRPr lang="en-US" sz="942" dirty="0"/>
          </a:p>
        </p:txBody>
      </p:sp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469" y="5107781"/>
            <a:ext cx="128588" cy="11430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521494" y="5050631"/>
            <a:ext cx="39433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Typing accuracy improved with practice (from 75% to 85%)</a:t>
            </a:r>
            <a:endParaRPr lang="en-US" sz="942" dirty="0"/>
          </a:p>
        </p:txBody>
      </p:sp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469" y="5393531"/>
            <a:ext cx="142875" cy="114300"/>
          </a:xfrm>
          <a:prstGeom prst="rect">
            <a:avLst/>
          </a:prstGeom>
        </p:spPr>
      </p:pic>
      <p:sp>
        <p:nvSpPr>
          <p:cNvPr id="20" name="Text 7"/>
          <p:cNvSpPr/>
          <p:nvPr/>
        </p:nvSpPr>
        <p:spPr>
          <a:xfrm>
            <a:off x="535781" y="5336381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Game control was smooth with only minor delays</a:t>
            </a:r>
            <a:endParaRPr lang="en-US" sz="942" dirty="0"/>
          </a:p>
        </p:txBody>
      </p:sp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469" y="5679281"/>
            <a:ext cx="100013" cy="114300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>
            <a:off x="492919" y="5622131"/>
            <a:ext cx="39719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Successfully controlled in-game characters using neural signals</a:t>
            </a:r>
            <a:endParaRPr lang="en-US" sz="942" dirty="0"/>
          </a:p>
        </p:txBody>
      </p:sp>
      <p:pic>
        <p:nvPicPr>
          <p:cNvPr id="23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5131" y="2228850"/>
            <a:ext cx="3809991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42875" y="714375"/>
            <a:ext cx="88582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&amp; Future Work</a:t>
            </a:r>
            <a:endParaRPr lang="en-US" sz="2025" dirty="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1357313"/>
            <a:ext cx="171450" cy="17145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85763" y="1314450"/>
            <a:ext cx="176939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Applications</a:t>
            </a:r>
            <a:endParaRPr lang="en-US" sz="1350" dirty="0"/>
          </a:p>
        </p:txBody>
      </p:sp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9" y="1735931"/>
            <a:ext cx="142875" cy="11430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535781" y="1678781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Hands-free control system for differently-abled individuals</a:t>
            </a:r>
            <a:endParaRPr lang="en-US" sz="942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9" y="2007394"/>
            <a:ext cx="128588" cy="11430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521494" y="1950244"/>
            <a:ext cx="39433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Typing assistant for people with motor disabilities</a:t>
            </a:r>
            <a:endParaRPr lang="en-US" sz="942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69" y="2278856"/>
            <a:ext cx="114300" cy="11430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507206" y="2221706"/>
            <a:ext cx="39576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EEG-based alertness detection for drowsiness in drivers</a:t>
            </a:r>
            <a:endParaRPr lang="en-US" sz="942" dirty="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69" y="2550319"/>
            <a:ext cx="142875" cy="11430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535781" y="2493169"/>
            <a:ext cx="39290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Neuro-gaming interfaces for immersive gaming experiences</a:t>
            </a:r>
            <a:endParaRPr lang="en-US" sz="942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75" y="2914650"/>
            <a:ext cx="128588" cy="171450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342900" y="2871788"/>
            <a:ext cx="10667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Work</a:t>
            </a:r>
            <a:endParaRPr lang="en-US" sz="1350" dirty="0"/>
          </a:p>
        </p:txBody>
      </p:sp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469" y="3293269"/>
            <a:ext cx="114300" cy="114300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>
            <a:off x="507206" y="3236119"/>
            <a:ext cx="39576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 Machine Learning (SVM/Neural Net) for adaptive control</a:t>
            </a:r>
            <a:endParaRPr lang="en-US" sz="942" dirty="0"/>
          </a:p>
        </p:txBody>
      </p:sp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469" y="3750469"/>
            <a:ext cx="85725" cy="114300"/>
          </a:xfrm>
          <a:prstGeom prst="rect">
            <a:avLst/>
          </a:prstGeom>
        </p:spPr>
      </p:pic>
      <p:sp>
        <p:nvSpPr>
          <p:cNvPr id="21" name="Text 8"/>
          <p:cNvSpPr/>
          <p:nvPr/>
        </p:nvSpPr>
        <p:spPr>
          <a:xfrm>
            <a:off x="478631" y="3693319"/>
            <a:ext cx="39862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voice + EEG hybrid interface for enhanced control</a:t>
            </a:r>
            <a:endParaRPr lang="en-US" sz="942" dirty="0"/>
          </a:p>
        </p:txBody>
      </p:sp>
      <p:pic>
        <p:nvPicPr>
          <p:cNvPr id="22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469" y="4021931"/>
            <a:ext cx="114300" cy="114300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507206" y="3964781"/>
            <a:ext cx="39576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 real-time web dashboard for BCI monitoring</a:t>
            </a:r>
            <a:endParaRPr lang="en-US" sz="942" dirty="0"/>
          </a:p>
        </p:txBody>
      </p:sp>
      <p:pic>
        <p:nvPicPr>
          <p:cNvPr id="2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469" y="4293394"/>
            <a:ext cx="85725" cy="114300"/>
          </a:xfrm>
          <a:prstGeom prst="rect">
            <a:avLst/>
          </a:prstGeom>
        </p:spPr>
      </p:pic>
      <p:sp>
        <p:nvSpPr>
          <p:cNvPr id="25" name="Text 10"/>
          <p:cNvSpPr/>
          <p:nvPr/>
        </p:nvSpPr>
        <p:spPr>
          <a:xfrm>
            <a:off x="478631" y="4236244"/>
            <a:ext cx="39862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Android phone control via Bluetooth</a:t>
            </a:r>
            <a:endParaRPr lang="en-US" sz="942" dirty="0"/>
          </a:p>
        </p:txBody>
      </p:sp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1469" y="4564856"/>
            <a:ext cx="128588" cy="114300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>
            <a:off x="521494" y="4507706"/>
            <a:ext cx="39433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smart home integration for accessibility</a:t>
            </a:r>
            <a:endParaRPr lang="en-US" sz="942" dirty="0"/>
          </a:p>
        </p:txBody>
      </p:sp>
      <p:pic>
        <p:nvPicPr>
          <p:cNvPr id="28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1926" y="1863947"/>
            <a:ext cx="5022075" cy="19837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707</Words>
  <Application>Microsoft Office PowerPoint</Application>
  <PresentationFormat>On-screen Show (16:9)</PresentationFormat>
  <Paragraphs>145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Spark Wave</cp:lastModifiedBy>
  <cp:revision>4</cp:revision>
  <dcterms:created xsi:type="dcterms:W3CDTF">2025-08-30T04:07:48Z</dcterms:created>
  <dcterms:modified xsi:type="dcterms:W3CDTF">2026-01-31T02:39:23Z</dcterms:modified>
</cp:coreProperties>
</file>